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3"/>
  </p:handoutMasterIdLst>
  <p:sldIdLst>
    <p:sldId id="258" r:id="rId2"/>
    <p:sldId id="279" r:id="rId3"/>
    <p:sldId id="272" r:id="rId4"/>
    <p:sldId id="273" r:id="rId5"/>
    <p:sldId id="259" r:id="rId6"/>
    <p:sldId id="281" r:id="rId7"/>
    <p:sldId id="262" r:id="rId8"/>
    <p:sldId id="301" r:id="rId9"/>
    <p:sldId id="260" r:id="rId10"/>
    <p:sldId id="268" r:id="rId11"/>
    <p:sldId id="286" r:id="rId12"/>
    <p:sldId id="287" r:id="rId13"/>
    <p:sldId id="289" r:id="rId14"/>
    <p:sldId id="290" r:id="rId15"/>
    <p:sldId id="291" r:id="rId16"/>
    <p:sldId id="288" r:id="rId17"/>
    <p:sldId id="293" r:id="rId18"/>
    <p:sldId id="292" r:id="rId19"/>
    <p:sldId id="300" r:id="rId20"/>
    <p:sldId id="295" r:id="rId21"/>
    <p:sldId id="304" r:id="rId22"/>
    <p:sldId id="305" r:id="rId23"/>
    <p:sldId id="297" r:id="rId24"/>
    <p:sldId id="296" r:id="rId25"/>
    <p:sldId id="302" r:id="rId26"/>
    <p:sldId id="303" r:id="rId27"/>
    <p:sldId id="298" r:id="rId28"/>
    <p:sldId id="299" r:id="rId29"/>
    <p:sldId id="282" r:id="rId30"/>
    <p:sldId id="277" r:id="rId31"/>
    <p:sldId id="27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3" autoAdjust="0"/>
    <p:restoredTop sz="95208" autoAdjust="0"/>
  </p:normalViewPr>
  <p:slideViewPr>
    <p:cSldViewPr snapToGrid="0">
      <p:cViewPr varScale="1">
        <p:scale>
          <a:sx n="85" d="100"/>
          <a:sy n="85" d="100"/>
        </p:scale>
        <p:origin x="62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A2EF4A-FE14-4532-ACFA-20A14DF804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7810-8773-4156-A713-09D37578EF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A001C-235D-4583-91CF-74A9E0CA00F9}" type="datetimeFigureOut">
              <a:rPr lang="en-IN" smtClean="0"/>
              <a:t>17-03-2023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7EAED-33BC-4D15-A47D-209A6118CF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302D7-0779-4C5A-B415-7F66492AF6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832E8-E46B-4361-B5C7-5A0699E5DA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982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525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50819-4475-4460-83F9-65D22FD1B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0" y="1574674"/>
            <a:ext cx="6254427" cy="42355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887C14-EE03-4044-93B2-DD0AD899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587" y="1562465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1D3D6F-AE8E-42F3-B5BC-84A7D402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51" y="1562465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D4FCD0-CDE1-43D4-B31A-F943C532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0587" y="2547888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B6B1C-A415-4775-B2F1-5A71DE24BC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93" y="2485163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35B97-80A5-4AB9-AE3B-8FDFAF50D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89" y="1818981"/>
            <a:ext cx="3508157" cy="82391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B934F4F-3FDE-406F-8065-7DC0635A3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591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80C112B-8468-4BDD-8741-692A2EFFF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592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B84E61-93E0-4628-A104-C75C29EF87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1" y="1818981"/>
            <a:ext cx="3508157" cy="823912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D0345A1-9BDD-450E-8E72-D8795AA3AA2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261283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5E78397-B7FA-4355-A257-A4846BE1473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61284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38D993-D8F2-4059-9A2F-224D9AAB2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25" y="1818981"/>
            <a:ext cx="3508157" cy="823912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37146D7-F7DA-434B-9E68-D796F12F7A2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43527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BC8863-27A8-4BA1-98C4-08640E312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92" y="1818981"/>
            <a:ext cx="3508157" cy="823912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044814E-171B-42B7-A39B-6001BA2DF2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867094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3AB7E0DF-C369-49B6-A620-17A0B3275D5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867095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213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EC24E-4D73-4CA4-9C65-58CC9B4D09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78" y="2214983"/>
            <a:ext cx="5181600" cy="414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CC711-A200-42E5-800D-891E0F8A0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15" y="2214983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7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996373-2DA0-4C35-9557-670B3F8CB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846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778371-BEC0-4384-B529-D547AB875FC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50527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99C6B0-1968-4B44-A18E-C9735C9B967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902208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F33EB-E636-40F8-B2A0-4F6D0F82D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5" y="1698410"/>
            <a:ext cx="3564782" cy="38262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41112-3F17-429F-9AC7-B8E87F7F4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21" y="1698410"/>
            <a:ext cx="3564782" cy="38262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9A5867-1D44-430F-8B03-BFD1A1114B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44" y="1689532"/>
            <a:ext cx="3564782" cy="38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1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ED6E3-6EAA-4E26-92D5-90FEFFAE9B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07" y="1287260"/>
            <a:ext cx="9507984" cy="703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0EC9F-9A1F-4B6F-AD1E-29D3CB7F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008" y="1287260"/>
            <a:ext cx="9507984" cy="70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09E32D-4F0E-4370-BA06-E7D49482A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2007" y="2120657"/>
            <a:ext cx="4557943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1B81FF-943E-46F6-BC80-46428EC96E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009443" y="2147290"/>
            <a:ext cx="4840549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EC0B-6AF3-4937-A791-4570833226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43" y="2120657"/>
            <a:ext cx="4941162" cy="414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525E8-7D72-4A91-BEDC-2280E4FCF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95" y="2107339"/>
            <a:ext cx="4557943" cy="41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49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FEDCB-5FC3-400D-82BD-BE04A742A7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3" y="2203883"/>
            <a:ext cx="337867" cy="33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80C03-3E1B-4952-8C8B-F4EFCDD86B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6487" y="6077363"/>
            <a:ext cx="337867" cy="337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3A53A-988A-4EBE-9B3A-5E179E8365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5754738" y="2197876"/>
            <a:ext cx="337867" cy="337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50F453-1CDF-4183-B97B-C8F20B9255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21402" y="6096893"/>
            <a:ext cx="337867" cy="337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D56C20-7369-4D81-B282-2F3CED17C8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51" y="2218375"/>
            <a:ext cx="337867" cy="337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FFCAD7-8020-4392-B1CA-D84A8ABF0E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30475" y="6091855"/>
            <a:ext cx="337867" cy="337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6EA74-69A3-44D7-A9E0-456D597AE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11168726" y="2212368"/>
            <a:ext cx="337867" cy="337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F0-1911-4318-9D6D-E5EB44D6A5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135390" y="6111385"/>
            <a:ext cx="337867" cy="3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27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E1431-7A7B-4A31-A54D-2603DCCA2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98" y="2420563"/>
            <a:ext cx="7668429" cy="220678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76FFB2-F3F5-4214-AA55-6F0B99FDF6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32339" y="3230530"/>
            <a:ext cx="6153704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8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00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6C7B-7FE0-4E8A-8345-03AD77B5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18" y="2766218"/>
            <a:ext cx="752456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896BB-7201-4E0A-BBBF-F5FFA51AED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11" y="0"/>
            <a:ext cx="2405189" cy="1855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108E0-4D6C-4B23-B9CE-6D1CBB4804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883"/>
            <a:ext cx="2121763" cy="15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9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E5A5720-14A6-4E76-8AE0-7BF5A93F2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697857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C2843D21-9EFE-4BC5-BE92-A665BEA47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697857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F1D427-C6F8-43B7-AB09-7B9FC714E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2" y="1664568"/>
            <a:ext cx="5181600" cy="4149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8437B2-1A11-4845-8AC4-8423D7E5E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37" y="1664567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7EAD529-84B7-47AD-9E2D-2D11D6BE2A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663" y="2475930"/>
            <a:ext cx="5183188" cy="823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09A1F9-4984-4DE1-8EC7-F126D9C46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2475930"/>
            <a:ext cx="5157787" cy="8239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E456396-CC31-438B-86DD-0C3C4C2A4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06EE347-FB37-4B8C-8664-75D6A2C68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7593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9F9ED0A-EFB8-4809-9A9F-74698B6B7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71F74E-5805-4A0D-9B1C-7A9C918EF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5664" y="247593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4D548B32-A67A-49D3-A135-8DD83DAEC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803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85F33-10CF-4D38-A10C-3E381DB8A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" y="2635726"/>
            <a:ext cx="10417098" cy="29305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3CBF60-65BD-4A93-9569-637680CF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526959"/>
            <a:ext cx="10515600" cy="10248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4E4798-8506-48A3-86AF-86E5CF6D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50" y="2635726"/>
            <a:ext cx="10515600" cy="30459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984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0C4E3D-9A02-4511-A441-FF3F678EC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22" y="1562465"/>
            <a:ext cx="6254427" cy="423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1D8802-777F-43A1-A758-E8C41294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8" y="1580223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AC84-8FCE-4F56-983B-CCD700EA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722" y="1580223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21D48-3710-46CF-B681-A13553078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6218" y="2565646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45D4AA-76AD-417E-8602-5E93F35603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4" y="2502921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7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F441CD-043F-41E0-AF10-72C2EFF7C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76" y="2634431"/>
            <a:ext cx="1603762" cy="15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2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D7154B-DCE5-42B3-9675-59392099E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21" y="2569613"/>
            <a:ext cx="4214179" cy="565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128B0-2555-4417-AE18-C1717D6A2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89" y="2569613"/>
            <a:ext cx="4214179" cy="565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76FDD3-C6D8-409D-9E32-D45364462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22489D0-F5E0-426A-908B-E832CE817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91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05B9255-CEC4-4CEE-8D99-F2E3D5E92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8437F6A-9603-4E96-8B57-BD3492CF7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B398605-DC27-4243-927F-8DB3153CB87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88024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8CB52F-7D49-4256-85E2-CD87ADB711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299841"/>
            <a:ext cx="5183188" cy="2671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1BBA9F-4038-4273-863F-15FBB9509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99" y="3272034"/>
            <a:ext cx="5183188" cy="26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6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34FC87A-BD6D-48EF-84E5-7880F44C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62" y="1409825"/>
            <a:ext cx="4381422" cy="93881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FB144F7-2051-4B8B-B7F4-42AEFF286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9596" y="2504670"/>
            <a:ext cx="4158977" cy="353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38F94-F541-4411-8923-64821B6BC8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74" y="2449053"/>
            <a:ext cx="4381422" cy="370736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FAB1C74-122C-4DFD-B9D3-0394B289E855}"/>
              </a:ext>
            </a:extLst>
          </p:cNvPr>
          <p:cNvSpPr txBox="1">
            <a:spLocks/>
          </p:cNvSpPr>
          <p:nvPr userDrawn="1"/>
        </p:nvSpPr>
        <p:spPr>
          <a:xfrm>
            <a:off x="6196694" y="1409825"/>
            <a:ext cx="4381422" cy="9388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D35DB26-DC0A-4DBD-917C-461C91AE2E4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2499" y="2497457"/>
            <a:ext cx="4233339" cy="36105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BB59A-246E-4221-9556-7A38EE5B0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94" y="2417485"/>
            <a:ext cx="4381422" cy="37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BD0BC50-CF1D-4086-B483-4387CD3F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0186DB-18B5-4FDA-928A-4F8C3F45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51759"/>
            <a:ext cx="10515600" cy="3525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6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6" r:id="rId2"/>
    <p:sldLayoutId id="2147483649" r:id="rId3"/>
    <p:sldLayoutId id="2147483650" r:id="rId4"/>
    <p:sldLayoutId id="2147483655" r:id="rId5"/>
    <p:sldLayoutId id="2147483656" r:id="rId6"/>
    <p:sldLayoutId id="2147483657" r:id="rId7"/>
    <p:sldLayoutId id="2147483660" r:id="rId8"/>
    <p:sldLayoutId id="2147483659" r:id="rId9"/>
    <p:sldLayoutId id="2147483662" r:id="rId10"/>
    <p:sldLayoutId id="2147483663" r:id="rId11"/>
    <p:sldLayoutId id="2147483661" r:id="rId12"/>
    <p:sldLayoutId id="2147483658" r:id="rId13"/>
    <p:sldLayoutId id="2147483665" r:id="rId14"/>
    <p:sldLayoutId id="2147483667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hyperlink" Target="https://pixabay.com/en/purple-emoticon-shock-disgust-3167247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hyperlink" Target="https://en.wikiversity.org/wiki/Python" TargetMode="External"/><Relationship Id="rId7" Type="http://schemas.openxmlformats.org/officeDocument/2006/relationships/hyperlink" Target="https://namu.moe/w/Microsoft%20Exce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es.wikipedia.org/wiki/Power_BI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blog.toright.com/posts/6817/%E5%A6%82%E4%BD%95%E5%9C%A8-colab-%E4%B8%AD%E9%80%8F%E9%81%8E-kaggle-api-%E4%B8%8B%E8%BC%89%E8%B3%87%E6%96%99%E9%9B%86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hyperlink" Target="https://www.kaggle.com/datasets/krutarthhd/india-geojson-fil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F4F60-FE03-4490-82E3-1A314132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54" y="890967"/>
            <a:ext cx="3048504" cy="298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12947C-5F57-4529-B2A1-AF99303D250B}"/>
              </a:ext>
            </a:extLst>
          </p:cNvPr>
          <p:cNvSpPr txBox="1">
            <a:spLocks/>
          </p:cNvSpPr>
          <p:nvPr/>
        </p:nvSpPr>
        <p:spPr>
          <a:xfrm>
            <a:off x="1524000" y="3673512"/>
            <a:ext cx="9144000" cy="9519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-300" dirty="0" err="1"/>
              <a:t>Futurense</a:t>
            </a:r>
            <a:endParaRPr lang="en-US" b="1" spc="-3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74FE611-E3CC-4B83-9F51-B645E4F3437A}"/>
              </a:ext>
            </a:extLst>
          </p:cNvPr>
          <p:cNvSpPr txBox="1">
            <a:spLocks/>
          </p:cNvSpPr>
          <p:nvPr/>
        </p:nvSpPr>
        <p:spPr>
          <a:xfrm>
            <a:off x="1524000" y="4473033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spc="-150" dirty="0">
                <a:latin typeface="Helvetica" pitchFamily="2" charset="0"/>
              </a:rPr>
              <a:t>Democratizing Tech Talent </a:t>
            </a:r>
            <a:br>
              <a:rPr lang="en-US" sz="3200" spc="-150" dirty="0">
                <a:latin typeface="Helvetica" pitchFamily="2" charset="0"/>
              </a:rPr>
            </a:br>
            <a:r>
              <a:rPr lang="en-US" sz="3200" spc="-150" dirty="0">
                <a:latin typeface="Helvetica" pitchFamily="2" charset="0"/>
              </a:rPr>
              <a:t>to deliver impact at scale</a:t>
            </a:r>
          </a:p>
        </p:txBody>
      </p:sp>
    </p:spTree>
    <p:extLst>
      <p:ext uri="{BB962C8B-B14F-4D97-AF65-F5344CB8AC3E}">
        <p14:creationId xmlns:p14="http://schemas.microsoft.com/office/powerpoint/2010/main" val="284946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AE2C28-D465-4B79-A7FC-D9E188A9B5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" b="2409"/>
          <a:stretch/>
        </p:blipFill>
        <p:spPr>
          <a:xfrm>
            <a:off x="598488" y="2489200"/>
            <a:ext cx="3521075" cy="2227262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E0CDDD-FAF8-4179-9C41-7466600F31A0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380" r="-466" b="7236"/>
          <a:stretch/>
        </p:blipFill>
        <p:spPr>
          <a:xfrm>
            <a:off x="4326903" y="2489200"/>
            <a:ext cx="3384000" cy="2227262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13E850D-B5FD-4DE8-8D26-57D080C78B9F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" t="99" r="-1022" b="6161"/>
          <a:stretch/>
        </p:blipFill>
        <p:spPr>
          <a:xfrm>
            <a:off x="7902575" y="2489201"/>
            <a:ext cx="3521075" cy="22272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11702-C00E-734C-15C2-9549C651D028}"/>
              </a:ext>
            </a:extLst>
          </p:cNvPr>
          <p:cNvSpPr txBox="1"/>
          <p:nvPr/>
        </p:nvSpPr>
        <p:spPr>
          <a:xfrm>
            <a:off x="9347200" y="650302"/>
            <a:ext cx="2051526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IN" dirty="0"/>
              <a:t>Functions:</a:t>
            </a:r>
          </a:p>
        </p:txBody>
      </p:sp>
    </p:spTree>
    <p:extLst>
      <p:ext uri="{BB962C8B-B14F-4D97-AF65-F5344CB8AC3E}">
        <p14:creationId xmlns:p14="http://schemas.microsoft.com/office/powerpoint/2010/main" val="1127145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711702-C00E-734C-15C2-9549C651D028}"/>
              </a:ext>
            </a:extLst>
          </p:cNvPr>
          <p:cNvSpPr txBox="1"/>
          <p:nvPr/>
        </p:nvSpPr>
        <p:spPr>
          <a:xfrm>
            <a:off x="9347200" y="650302"/>
            <a:ext cx="2051526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IN" dirty="0"/>
              <a:t>Functions: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C4941BD-4D49-4C1C-9626-878BBA5D66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2" t="3238" r="1022" b="10931"/>
          <a:stretch/>
        </p:blipFill>
        <p:spPr>
          <a:xfrm>
            <a:off x="598488" y="2397760"/>
            <a:ext cx="3521075" cy="2410144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D2030A4-DAD2-46F5-89B5-B810A65E2814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9" b="4897"/>
          <a:stretch/>
        </p:blipFill>
        <p:spPr>
          <a:xfrm>
            <a:off x="4249738" y="2397760"/>
            <a:ext cx="3522662" cy="2410142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AE82B18-FB9C-4CEE-AC07-76AF50300581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" b="9902"/>
          <a:stretch/>
        </p:blipFill>
        <p:spPr>
          <a:xfrm>
            <a:off x="7902575" y="2397760"/>
            <a:ext cx="3521075" cy="2410144"/>
          </a:xfrm>
        </p:spPr>
      </p:pic>
    </p:spTree>
    <p:extLst>
      <p:ext uri="{BB962C8B-B14F-4D97-AF65-F5344CB8AC3E}">
        <p14:creationId xmlns:p14="http://schemas.microsoft.com/office/powerpoint/2010/main" val="134394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0F4B2F-F2C9-4142-9144-880937D66F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7" b="5118"/>
          <a:stretch/>
        </p:blipFill>
        <p:spPr>
          <a:xfrm>
            <a:off x="914400" y="2540000"/>
            <a:ext cx="5181600" cy="24384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C86AAA-7724-4673-B8AA-08EC9A1727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" b="918"/>
          <a:stretch/>
        </p:blipFill>
        <p:spPr>
          <a:xfrm>
            <a:off x="6248400" y="2540000"/>
            <a:ext cx="5181600" cy="24384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412DB9-CECB-66A4-5079-E699254B8725}"/>
              </a:ext>
            </a:extLst>
          </p:cNvPr>
          <p:cNvSpPr txBox="1"/>
          <p:nvPr/>
        </p:nvSpPr>
        <p:spPr>
          <a:xfrm>
            <a:off x="9368156" y="658330"/>
            <a:ext cx="2061844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IN" dirty="0"/>
              <a:t>Functions:</a:t>
            </a:r>
          </a:p>
        </p:txBody>
      </p:sp>
    </p:spTree>
    <p:extLst>
      <p:ext uri="{BB962C8B-B14F-4D97-AF65-F5344CB8AC3E}">
        <p14:creationId xmlns:p14="http://schemas.microsoft.com/office/powerpoint/2010/main" val="3623740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AAA6-DF3F-16F7-CEF9-C6556501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7" y="1323554"/>
            <a:ext cx="3932237" cy="1122871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Findings from Census Data: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0B7F9-1109-717C-7199-4E2AECF85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This graph shows state wise Households for per 100 people.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HP, Goa, Ladakh has highest no of house per 100 people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Manipur, Bihar and UP has lowest no of house per 100 people</a:t>
            </a: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16F2BF-BB0F-46BE-B844-6F52DCCFA8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618" y="1564640"/>
            <a:ext cx="6241890" cy="424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3BB07-AC4F-4BC4-8DAB-E8D3C6FE3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54" y="1493521"/>
            <a:ext cx="6461386" cy="44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AAA6-DF3F-16F7-CEF9-C6556501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7" y="1561824"/>
            <a:ext cx="3932237" cy="646331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just"/>
            <a:r>
              <a:rPr lang="en-US" sz="2000" b="1" dirty="0"/>
              <a:t>Percentage of households that have toilet in premise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0B7F9-1109-717C-7199-4E2AECF85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Lakshadweep, Kerala, Ladakh are best performing in this category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Odisha, Jharkhand and Bihar need special attention as there is overall percent is less than 25</a:t>
            </a:r>
            <a:endParaRPr lang="en-IN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3BF9371-F756-4B61-ADFE-4D762377B6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188" y="1493520"/>
            <a:ext cx="6254750" cy="439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A38EF2-28C2-4412-BE8E-11CB57501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70" y="1368206"/>
            <a:ext cx="6461386" cy="463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6257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AAA6-DF3F-16F7-CEF9-C6556501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7" y="1453589"/>
            <a:ext cx="3932237" cy="86280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/>
              <a:t>State wise beds per 10k people in hospitals</a:t>
            </a:r>
            <a:endParaRPr lang="en-IN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0B7F9-1109-717C-7199-4E2AECF85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Black line shows All India average, which is very less as per WHO  standards</a:t>
            </a:r>
            <a:r>
              <a:rPr lang="en-US" sz="1800" b="1" dirty="0"/>
              <a:t>*</a:t>
            </a:r>
            <a:r>
              <a:rPr lang="en-U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Only Lakshadweep, Puducherry and Chandigarh have more than 30 beds per 10k people that satisfy WHO</a:t>
            </a:r>
            <a:r>
              <a:rPr lang="en-US" dirty="0">
                <a:solidFill>
                  <a:srgbClr val="7030A0"/>
                </a:solidFill>
              </a:rPr>
              <a:t>*</a:t>
            </a:r>
            <a:r>
              <a:rPr lang="en-US" dirty="0"/>
              <a:t> standard.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Bihar, Jharkhand and UP</a:t>
            </a:r>
            <a:r>
              <a:rPr lang="en-US" dirty="0"/>
              <a:t> are in very critical condition as there is </a:t>
            </a:r>
            <a:r>
              <a:rPr lang="en-US" dirty="0">
                <a:solidFill>
                  <a:srgbClr val="FF0000"/>
                </a:solidFill>
              </a:rPr>
              <a:t>less than 3 beds per 10k people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48D46CC-DEB9-45BA-A354-B1DB01AA1A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188" y="1564641"/>
            <a:ext cx="6254750" cy="424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A7F3E7-0969-49C9-8BC9-B770B75182E5}"/>
              </a:ext>
            </a:extLst>
          </p:cNvPr>
          <p:cNvSpPr txBox="1"/>
          <p:nvPr/>
        </p:nvSpPr>
        <p:spPr>
          <a:xfrm>
            <a:off x="5208494" y="6451600"/>
            <a:ext cx="7095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rgbClr val="7030A0"/>
                </a:solidFill>
              </a:rPr>
              <a:t>* As per World Health Organization(WHO) there should be at least 30 beads per 10000 Peoples.</a:t>
            </a:r>
            <a:endParaRPr lang="en-IN" sz="1200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9528A6-0B06-4EAC-A768-24F860D73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70" y="1449486"/>
            <a:ext cx="6461386" cy="44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1380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BB4D4-7F5D-4D01-6755-4A697F14A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697856"/>
            <a:ext cx="5181600" cy="4122567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Out of These three states Jharkhand has lowest number of hospitals.</a:t>
            </a:r>
          </a:p>
          <a:p>
            <a:endParaRPr lang="en-US" sz="1800" dirty="0"/>
          </a:p>
          <a:p>
            <a:r>
              <a:rPr lang="en-US" sz="1800" dirty="0"/>
              <a:t>W</a:t>
            </a:r>
            <a:r>
              <a:rPr lang="en-IN" sz="1800" dirty="0"/>
              <a:t>e have to open new hospitals in Jharkhand followed by Bihar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12DB9-CECB-66A4-5079-E699254B8725}"/>
              </a:ext>
            </a:extLst>
          </p:cNvPr>
          <p:cNvSpPr txBox="1"/>
          <p:nvPr/>
        </p:nvSpPr>
        <p:spPr>
          <a:xfrm>
            <a:off x="4886960" y="739610"/>
            <a:ext cx="6719685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Total Govt. Hospitals in worst 3 states: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94E0E29-935F-4E43-A1E8-818BE8B526C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045" y="1829440"/>
            <a:ext cx="4841604" cy="3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45847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AAA6-DF3F-16F7-CEF9-C6556501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7" y="1517805"/>
            <a:ext cx="3932237" cy="734368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/>
              <a:t>District wise households without toilet (10K) in Bihar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0B7F9-1109-717C-7199-4E2AECF85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Purva</a:t>
            </a:r>
            <a:r>
              <a:rPr lang="en-US" dirty="0"/>
              <a:t> </a:t>
            </a:r>
            <a:r>
              <a:rPr lang="en-US" dirty="0" err="1"/>
              <a:t>Champran</a:t>
            </a:r>
            <a:r>
              <a:rPr lang="en-US" dirty="0"/>
              <a:t> there are </a:t>
            </a:r>
            <a:r>
              <a:rPr lang="en-US" dirty="0">
                <a:solidFill>
                  <a:srgbClr val="FF0000"/>
                </a:solidFill>
              </a:rPr>
              <a:t>more than 1M</a:t>
            </a:r>
            <a:r>
              <a:rPr lang="en-US" dirty="0"/>
              <a:t> households without toilet</a:t>
            </a: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IN" dirty="0" err="1"/>
              <a:t>lso</a:t>
            </a:r>
            <a:r>
              <a:rPr lang="en-IN" dirty="0"/>
              <a:t> in </a:t>
            </a:r>
            <a:r>
              <a:rPr lang="en-IN" dirty="0" err="1"/>
              <a:t>Madhubani</a:t>
            </a:r>
            <a:r>
              <a:rPr lang="en-IN" dirty="0"/>
              <a:t> and </a:t>
            </a:r>
            <a:r>
              <a:rPr lang="en-IN" dirty="0" err="1"/>
              <a:t>Samastipur</a:t>
            </a:r>
            <a:r>
              <a:rPr lang="en-IN" dirty="0"/>
              <a:t> there are more than 800K households without toilet in premise</a:t>
            </a:r>
            <a:endParaRPr 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C4D8B61-9C3D-4585-8A58-16D18A71A4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188" y="1453589"/>
            <a:ext cx="6254750" cy="44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0746FC-D1CF-4495-AE55-1AB1D231D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70" y="1337726"/>
            <a:ext cx="6461386" cy="469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341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AAA6-DF3F-16F7-CEF9-C6556501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7" y="1256002"/>
            <a:ext cx="3932237" cy="1257973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/>
              <a:t>State wise Hospitals needed to match WHO Standards</a:t>
            </a:r>
            <a:endParaRPr lang="en-IN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0B7F9-1109-717C-7199-4E2AECF85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UP, Bihar</a:t>
            </a:r>
            <a:r>
              <a:rPr lang="en-US" dirty="0"/>
              <a:t> need more than 25,000 Hospitals to match WHO standards</a:t>
            </a:r>
            <a:endParaRPr lang="en-I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F66F4FC-1419-44C3-9564-D2DBE69838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" r="41737"/>
          <a:stretch/>
        </p:blipFill>
        <p:spPr bwMode="auto">
          <a:xfrm>
            <a:off x="5056188" y="1503680"/>
            <a:ext cx="6254750" cy="43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AFBDD2-A8A3-46EA-8563-68729F8B5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96000" y="1638921"/>
            <a:ext cx="926725" cy="926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7B495A-005F-4206-A1A5-5B29D6A1E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70" y="1419006"/>
            <a:ext cx="6461386" cy="453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0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3A6055-13B0-4DEF-B84F-8AFE86140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30" y="2513975"/>
            <a:ext cx="4131210" cy="344713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E79772-8AF2-440A-ACC8-350BF8ACC4C6}"/>
              </a:ext>
            </a:extLst>
          </p:cNvPr>
          <p:cNvSpPr txBox="1">
            <a:spLocks/>
          </p:cNvSpPr>
          <p:nvPr/>
        </p:nvSpPr>
        <p:spPr>
          <a:xfrm>
            <a:off x="1026217" y="1651174"/>
            <a:ext cx="3932237" cy="4676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/>
              <a:t>District Wise Sex Ratio</a:t>
            </a:r>
            <a:endParaRPr lang="en-IN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C30347C-F4F5-4E46-B40A-D8EF2BBEF305}"/>
              </a:ext>
            </a:extLst>
          </p:cNvPr>
          <p:cNvSpPr txBox="1">
            <a:spLocks/>
          </p:cNvSpPr>
          <p:nvPr/>
        </p:nvSpPr>
        <p:spPr>
          <a:xfrm>
            <a:off x="1026218" y="2565646"/>
            <a:ext cx="3932237" cy="32323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n-US" sz="1800" dirty="0"/>
              <a:t>In South region sex ratio is good, even in some areas it is higher than 100</a:t>
            </a:r>
            <a:r>
              <a:rPr lang="en-IN" sz="1800" dirty="0"/>
              <a:t>0</a:t>
            </a:r>
          </a:p>
          <a:p>
            <a:pPr marL="285750" indent="-285750" algn="just"/>
            <a:r>
              <a:rPr lang="en-US" sz="1800" dirty="0"/>
              <a:t>I</a:t>
            </a:r>
            <a:r>
              <a:rPr lang="en-IN" sz="1800" dirty="0"/>
              <a:t>n middle region (UP) sex ratio is seems lowest.</a:t>
            </a:r>
            <a:endParaRPr lang="en-US" sz="1800" dirty="0"/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574DD13C-B34C-4F2D-B4E1-AB189AF30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760" y="573997"/>
            <a:ext cx="4742920" cy="571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3400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B48AE5-C45A-639E-C895-87CEE7EA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1788" y="3230530"/>
            <a:ext cx="7610618" cy="823912"/>
          </a:xfrm>
        </p:spPr>
        <p:txBody>
          <a:bodyPr/>
          <a:lstStyle/>
          <a:p>
            <a:r>
              <a:rPr lang="en-IN" sz="7200" dirty="0"/>
              <a:t>HealthCare EDA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87BE3-5037-40B1-A9F8-CF9BB07A5CBD}"/>
              </a:ext>
            </a:extLst>
          </p:cNvPr>
          <p:cNvSpPr txBox="1"/>
          <p:nvPr/>
        </p:nvSpPr>
        <p:spPr>
          <a:xfrm>
            <a:off x="8579223" y="5038166"/>
            <a:ext cx="372931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Presented by: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Abhishek Yadav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FT632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5592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711702-C00E-734C-15C2-9549C651D028}"/>
              </a:ext>
            </a:extLst>
          </p:cNvPr>
          <p:cNvSpPr txBox="1"/>
          <p:nvPr/>
        </p:nvSpPr>
        <p:spPr>
          <a:xfrm>
            <a:off x="5476240" y="650302"/>
            <a:ext cx="5865176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District wise Literacy Percentage: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5FFA275-2563-4349-A986-214580F771E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" y="1828801"/>
            <a:ext cx="3356610" cy="354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18BD67-2A22-4B2B-8E42-AD814B26E95C}"/>
              </a:ext>
            </a:extLst>
          </p:cNvPr>
          <p:cNvSpPr txBox="1"/>
          <p:nvPr/>
        </p:nvSpPr>
        <p:spPr>
          <a:xfrm>
            <a:off x="930774" y="5387022"/>
            <a:ext cx="284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Overall Literacy Percentage</a:t>
            </a:r>
            <a:endParaRPr lang="en-I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894CA-103C-47C9-AAFB-A31918B4F526}"/>
              </a:ext>
            </a:extLst>
          </p:cNvPr>
          <p:cNvSpPr txBox="1"/>
          <p:nvPr/>
        </p:nvSpPr>
        <p:spPr>
          <a:xfrm>
            <a:off x="4568054" y="5387022"/>
            <a:ext cx="284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Male Literacy Percentage</a:t>
            </a:r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F2DEE-47A7-47DD-92D5-F310736A9CED}"/>
              </a:ext>
            </a:extLst>
          </p:cNvPr>
          <p:cNvSpPr txBox="1"/>
          <p:nvPr/>
        </p:nvSpPr>
        <p:spPr>
          <a:xfrm>
            <a:off x="8225654" y="5387022"/>
            <a:ext cx="284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Female Literacy Percentage</a:t>
            </a:r>
            <a:endParaRPr lang="en-IN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1BA7E-483F-4A59-87E9-5E9083D6344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E1CFB0-8F3D-4A80-9EBB-EE3D7B5A920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68889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711702-C00E-734C-15C2-9549C651D028}"/>
              </a:ext>
            </a:extLst>
          </p:cNvPr>
          <p:cNvSpPr txBox="1"/>
          <p:nvPr/>
        </p:nvSpPr>
        <p:spPr>
          <a:xfrm>
            <a:off x="5476240" y="650302"/>
            <a:ext cx="5865176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District wise Literacy Percentage: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5FFA275-2563-4349-A986-214580F771E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" y="1828801"/>
            <a:ext cx="3356610" cy="354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CDB2622-7E8A-44E6-A119-8AE0B0FA0851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793" y="1828802"/>
            <a:ext cx="3356608" cy="354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18BD67-2A22-4B2B-8E42-AD814B26E95C}"/>
              </a:ext>
            </a:extLst>
          </p:cNvPr>
          <p:cNvSpPr txBox="1"/>
          <p:nvPr/>
        </p:nvSpPr>
        <p:spPr>
          <a:xfrm>
            <a:off x="930774" y="5387022"/>
            <a:ext cx="284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Overall Literacy Percentage</a:t>
            </a:r>
            <a:endParaRPr lang="en-I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894CA-103C-47C9-AAFB-A31918B4F526}"/>
              </a:ext>
            </a:extLst>
          </p:cNvPr>
          <p:cNvSpPr txBox="1"/>
          <p:nvPr/>
        </p:nvSpPr>
        <p:spPr>
          <a:xfrm>
            <a:off x="4568054" y="5387022"/>
            <a:ext cx="284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Male Literacy Percentage</a:t>
            </a:r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F2DEE-47A7-47DD-92D5-F310736A9CED}"/>
              </a:ext>
            </a:extLst>
          </p:cNvPr>
          <p:cNvSpPr txBox="1"/>
          <p:nvPr/>
        </p:nvSpPr>
        <p:spPr>
          <a:xfrm>
            <a:off x="8225654" y="5387022"/>
            <a:ext cx="284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Female Literacy Percentage</a:t>
            </a:r>
            <a:endParaRPr lang="en-IN" sz="1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9F6631B-5AB7-4796-AE8A-BF6DA89B6358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17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711702-C00E-734C-15C2-9549C651D028}"/>
              </a:ext>
            </a:extLst>
          </p:cNvPr>
          <p:cNvSpPr txBox="1"/>
          <p:nvPr/>
        </p:nvSpPr>
        <p:spPr>
          <a:xfrm>
            <a:off x="5476240" y="650302"/>
            <a:ext cx="5865176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District wise Literacy Percentage: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5FFA275-2563-4349-A986-214580F771E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" y="1828801"/>
            <a:ext cx="3356610" cy="354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CDB2622-7E8A-44E6-A119-8AE0B0FA0851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793" y="1828802"/>
            <a:ext cx="3356608" cy="354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8EB98DD5-133F-48B3-AD0B-689A14EC63CD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808" y="1828802"/>
            <a:ext cx="3356608" cy="354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18BD67-2A22-4B2B-8E42-AD814B26E95C}"/>
              </a:ext>
            </a:extLst>
          </p:cNvPr>
          <p:cNvSpPr txBox="1"/>
          <p:nvPr/>
        </p:nvSpPr>
        <p:spPr>
          <a:xfrm>
            <a:off x="930774" y="5387022"/>
            <a:ext cx="284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Overall Literacy Percentage</a:t>
            </a:r>
            <a:endParaRPr lang="en-I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894CA-103C-47C9-AAFB-A31918B4F526}"/>
              </a:ext>
            </a:extLst>
          </p:cNvPr>
          <p:cNvSpPr txBox="1"/>
          <p:nvPr/>
        </p:nvSpPr>
        <p:spPr>
          <a:xfrm>
            <a:off x="4568054" y="5387022"/>
            <a:ext cx="284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Male Literacy Percentage</a:t>
            </a:r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F2DEE-47A7-47DD-92D5-F310736A9CED}"/>
              </a:ext>
            </a:extLst>
          </p:cNvPr>
          <p:cNvSpPr txBox="1"/>
          <p:nvPr/>
        </p:nvSpPr>
        <p:spPr>
          <a:xfrm>
            <a:off x="8225654" y="5387022"/>
            <a:ext cx="284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Female Literacy Percentage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03969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0B8F-40EF-6234-08B5-0FEE8140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741425"/>
            <a:ext cx="10515600" cy="595932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Observations from Previous slide:</a:t>
            </a:r>
            <a:endParaRPr lang="en-IN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FF7E-AE54-BCD8-5709-5A7B2E0A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In middle region of India overall literacy percentage is highest.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At international borders literacy percentage is shockingly lowest.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Male literacy percentage is more or less same as overall percentage.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Female literacy rate is drastically low as compare to Male literacy percentage.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Female literacy percentage go as low as 25%.</a:t>
            </a:r>
            <a:endParaRPr lang="en-IN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In Middle region we have to encourage females for education. Specially Rajasthan, UP, Bihar, Jharkhand.</a:t>
            </a:r>
          </a:p>
        </p:txBody>
      </p:sp>
    </p:spTree>
    <p:extLst>
      <p:ext uri="{BB962C8B-B14F-4D97-AF65-F5344CB8AC3E}">
        <p14:creationId xmlns:p14="http://schemas.microsoft.com/office/powerpoint/2010/main" val="8642960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711702-C00E-734C-15C2-9549C651D028}"/>
              </a:ext>
            </a:extLst>
          </p:cNvPr>
          <p:cNvSpPr txBox="1"/>
          <p:nvPr/>
        </p:nvSpPr>
        <p:spPr>
          <a:xfrm>
            <a:off x="3309707" y="772222"/>
            <a:ext cx="8011390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IN" dirty="0"/>
              <a:t>District wise Age distribution: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00E3887-DD73-41C9-88CB-4C5384B8C03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1808481"/>
            <a:ext cx="3315970" cy="35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6BDACD-6DFE-4EF2-AFF2-F1A42089C478}"/>
              </a:ext>
            </a:extLst>
          </p:cNvPr>
          <p:cNvSpPr txBox="1"/>
          <p:nvPr/>
        </p:nvSpPr>
        <p:spPr>
          <a:xfrm>
            <a:off x="944880" y="5407343"/>
            <a:ext cx="285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Young Population percentage</a:t>
            </a:r>
            <a:endParaRPr lang="en-IN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54E9F9-D02E-4D72-A797-94B7F8582D5C}"/>
              </a:ext>
            </a:extLst>
          </p:cNvPr>
          <p:cNvSpPr txBox="1"/>
          <p:nvPr/>
        </p:nvSpPr>
        <p:spPr>
          <a:xfrm>
            <a:off x="4572000" y="5397183"/>
            <a:ext cx="285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Middle Aged Population percentage</a:t>
            </a:r>
            <a:endParaRPr lang="en-IN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22220-1293-427B-9C98-E02FD389CC4F}"/>
              </a:ext>
            </a:extLst>
          </p:cNvPr>
          <p:cNvSpPr txBox="1"/>
          <p:nvPr/>
        </p:nvSpPr>
        <p:spPr>
          <a:xfrm>
            <a:off x="8219440" y="5397183"/>
            <a:ext cx="285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Senior Citizen Population percentage</a:t>
            </a:r>
            <a:endParaRPr lang="en-IN" sz="1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B847CE-E2EC-416E-BBCE-9CADE07396E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084542A-FA44-44E5-92CF-A61DFC5BD23B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554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711702-C00E-734C-15C2-9549C651D028}"/>
              </a:ext>
            </a:extLst>
          </p:cNvPr>
          <p:cNvSpPr txBox="1"/>
          <p:nvPr/>
        </p:nvSpPr>
        <p:spPr>
          <a:xfrm>
            <a:off x="3309707" y="772222"/>
            <a:ext cx="8011390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IN" dirty="0"/>
              <a:t>District wise Age distribution: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00E3887-DD73-41C9-88CB-4C5384B8C03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1808481"/>
            <a:ext cx="3315970" cy="35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163A79E-B509-411F-A94A-F6E2E4A0C650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084" y="1808481"/>
            <a:ext cx="3315970" cy="35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6BDACD-6DFE-4EF2-AFF2-F1A42089C478}"/>
              </a:ext>
            </a:extLst>
          </p:cNvPr>
          <p:cNvSpPr txBox="1"/>
          <p:nvPr/>
        </p:nvSpPr>
        <p:spPr>
          <a:xfrm>
            <a:off x="944880" y="5407343"/>
            <a:ext cx="285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Young Population percentage</a:t>
            </a:r>
            <a:endParaRPr lang="en-IN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54E9F9-D02E-4D72-A797-94B7F8582D5C}"/>
              </a:ext>
            </a:extLst>
          </p:cNvPr>
          <p:cNvSpPr txBox="1"/>
          <p:nvPr/>
        </p:nvSpPr>
        <p:spPr>
          <a:xfrm>
            <a:off x="4572000" y="5397183"/>
            <a:ext cx="285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Middle Aged Population percentage</a:t>
            </a:r>
            <a:endParaRPr lang="en-IN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22220-1293-427B-9C98-E02FD389CC4F}"/>
              </a:ext>
            </a:extLst>
          </p:cNvPr>
          <p:cNvSpPr txBox="1"/>
          <p:nvPr/>
        </p:nvSpPr>
        <p:spPr>
          <a:xfrm>
            <a:off x="8219440" y="5397183"/>
            <a:ext cx="285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Senior Citizen Population percentage</a:t>
            </a:r>
            <a:endParaRPr lang="en-IN" sz="1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C2ABA-8713-422F-A15A-BC7428304C3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76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711702-C00E-734C-15C2-9549C651D028}"/>
              </a:ext>
            </a:extLst>
          </p:cNvPr>
          <p:cNvSpPr txBox="1"/>
          <p:nvPr/>
        </p:nvSpPr>
        <p:spPr>
          <a:xfrm>
            <a:off x="3309707" y="772222"/>
            <a:ext cx="8011390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IN" dirty="0"/>
              <a:t>District wise Age distribution: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00E3887-DD73-41C9-88CB-4C5384B8C03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1808481"/>
            <a:ext cx="3315970" cy="35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163A79E-B509-411F-A94A-F6E2E4A0C650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084" y="1808481"/>
            <a:ext cx="3315970" cy="35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BEB9A6EF-1DBC-44AE-B66D-24D1E7F43411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127" y="1808481"/>
            <a:ext cx="3315970" cy="35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6BDACD-6DFE-4EF2-AFF2-F1A42089C478}"/>
              </a:ext>
            </a:extLst>
          </p:cNvPr>
          <p:cNvSpPr txBox="1"/>
          <p:nvPr/>
        </p:nvSpPr>
        <p:spPr>
          <a:xfrm>
            <a:off x="944880" y="5407343"/>
            <a:ext cx="285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Young Population percentage</a:t>
            </a:r>
            <a:endParaRPr lang="en-IN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54E9F9-D02E-4D72-A797-94B7F8582D5C}"/>
              </a:ext>
            </a:extLst>
          </p:cNvPr>
          <p:cNvSpPr txBox="1"/>
          <p:nvPr/>
        </p:nvSpPr>
        <p:spPr>
          <a:xfrm>
            <a:off x="4572000" y="5397183"/>
            <a:ext cx="285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Middle Aged Population percentage</a:t>
            </a:r>
            <a:endParaRPr lang="en-IN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22220-1293-427B-9C98-E02FD389CC4F}"/>
              </a:ext>
            </a:extLst>
          </p:cNvPr>
          <p:cNvSpPr txBox="1"/>
          <p:nvPr/>
        </p:nvSpPr>
        <p:spPr>
          <a:xfrm>
            <a:off x="8219440" y="5397183"/>
            <a:ext cx="285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Senior Citizen Population percentage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016967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0B8F-40EF-6234-08B5-0FEE8140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741425"/>
            <a:ext cx="10515600" cy="595932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Observations from Previous slide:</a:t>
            </a:r>
            <a:endParaRPr lang="en-IN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FF7E-AE54-BCD8-5709-5A7B2E0A0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50" y="2635726"/>
            <a:ext cx="10515600" cy="30459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In north and north-east region Young people’s percentage is more than 60% of total population.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 north India middle age people are less likely.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 south region middle aged people are more likely.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 north east  Senior Citizens are very low percentage to population, this indicates high death rate in north east region.</a:t>
            </a:r>
            <a:endParaRPr lang="en-IN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We also do not forget one thing: this data is 12 years old. So image is changed so much now.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514334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CAA768-0346-4D58-AFAD-41FDE91A0D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" b="216"/>
          <a:stretch/>
        </p:blipFill>
        <p:spPr>
          <a:xfrm>
            <a:off x="6380480" y="1765910"/>
            <a:ext cx="4917440" cy="3954170"/>
          </a:xfr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422DED4-76E3-464F-8DFC-E993838211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9" b="1707"/>
          <a:stretch/>
        </p:blipFill>
        <p:spPr>
          <a:xfrm>
            <a:off x="1046480" y="1798320"/>
            <a:ext cx="4917440" cy="392176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E5BF20-C9E9-48CE-979C-ADF0988401E5}"/>
              </a:ext>
            </a:extLst>
          </p:cNvPr>
          <p:cNvSpPr txBox="1"/>
          <p:nvPr/>
        </p:nvSpPr>
        <p:spPr>
          <a:xfrm>
            <a:off x="1442720" y="5709920"/>
            <a:ext cx="410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Percent of households that do not have latrine in premise</a:t>
            </a:r>
            <a:endParaRPr lang="en-IN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EF245E-C556-4493-9202-FF80A8C4B0BD}"/>
              </a:ext>
            </a:extLst>
          </p:cNvPr>
          <p:cNvSpPr txBox="1"/>
          <p:nvPr/>
        </p:nvSpPr>
        <p:spPr>
          <a:xfrm>
            <a:off x="6797040" y="5730240"/>
            <a:ext cx="410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Total no of Hospitals in a State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45785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0B8F-40EF-6234-08B5-0FEE8140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741425"/>
            <a:ext cx="10515600" cy="595932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Observations from Previous slide:</a:t>
            </a:r>
            <a:endParaRPr lang="en-IN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FF7E-AE54-BCD8-5709-5A7B2E0A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600" dirty="0"/>
              <a:t>﻿At 77.79%, Odisha had the highest No toilet in Households.</a:t>
            </a:r>
          </a:p>
          <a:p>
            <a:pPr>
              <a:lnSpc>
                <a:spcPct val="200000"/>
              </a:lnSpc>
            </a:pPr>
            <a:r>
              <a:rPr lang="en-US" sz="1600" dirty="0"/>
              <a:t>In East states(Odisha, Jharkhand, Bihar and CG), there is only around 30% households have toilet in premise.</a:t>
            </a:r>
          </a:p>
          <a:p>
            <a:pPr>
              <a:lnSpc>
                <a:spcPct val="200000"/>
              </a:lnSpc>
            </a:pPr>
            <a:r>
              <a:rPr lang="en-US" sz="1600" dirty="0"/>
              <a:t>﻿﻿At 4122, Uttar Pradesh had the highest Number of Hospitals that share 11% of total Hospitals.﻿﻿</a:t>
            </a:r>
          </a:p>
        </p:txBody>
      </p:sp>
    </p:spTree>
    <p:extLst>
      <p:ext uri="{BB962C8B-B14F-4D97-AF65-F5344CB8AC3E}">
        <p14:creationId xmlns:p14="http://schemas.microsoft.com/office/powerpoint/2010/main" val="1035426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2" y="1298124"/>
            <a:ext cx="3540702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Overview: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D1643-4CDB-1D44-3E89-04E4A5EFD292}"/>
              </a:ext>
            </a:extLst>
          </p:cNvPr>
          <p:cNvSpPr txBox="1"/>
          <p:nvPr/>
        </p:nvSpPr>
        <p:spPr>
          <a:xfrm>
            <a:off x="1188559" y="2288002"/>
            <a:ext cx="9814881" cy="296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b="1" dirty="0"/>
              <a:t>Description:</a:t>
            </a:r>
            <a:r>
              <a:rPr lang="en-US" sz="2000" dirty="0"/>
              <a:t> 	</a:t>
            </a:r>
            <a:r>
              <a:rPr lang="en-US" dirty="0"/>
              <a:t>An efficient health care system can contribute to a significant part of 			a country's economy, development, and industrialization.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endParaRPr lang="en-IN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Business Problem: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Analyse India’s health sector and suggest solutions to match that one with 		         	WHO standard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10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1" y="1378723"/>
            <a:ext cx="6834622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Overall Findings and Recommendation:</a:t>
            </a: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3689CD-35B8-4E93-9640-F9281C3DE2D7}"/>
              </a:ext>
            </a:extLst>
          </p:cNvPr>
          <p:cNvSpPr txBox="1">
            <a:spLocks/>
          </p:cNvSpPr>
          <p:nvPr/>
        </p:nvSpPr>
        <p:spPr>
          <a:xfrm>
            <a:off x="887450" y="2635726"/>
            <a:ext cx="10515600" cy="30459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UP and Bihar has very high numbers of hospitals but as they are also highly populated, so average beds per 1K or 10K is very low.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We have to open new hospitals in East regions of India.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We have to improve healthcare quality in North-East region as there is high death rate in that region.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We also have to educate females in UP as there is female literacy percentage is very low.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Also in East region there around only 25% households that have toilet in premise.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Overall East region needs special attention as All states in East region States are underperforming in nearly all aspects.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38752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E88B67-0943-90F2-81A8-4EB3BC1DE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13321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3EAA-1D88-6297-4D29-04900CE1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318" y="1239888"/>
            <a:ext cx="7524564" cy="595932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Libraries/Packages Used: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5B8A9-A9FA-4B1B-8A83-DA6F419C5384}"/>
              </a:ext>
            </a:extLst>
          </p:cNvPr>
          <p:cNvSpPr txBox="1"/>
          <p:nvPr/>
        </p:nvSpPr>
        <p:spPr>
          <a:xfrm>
            <a:off x="2528887" y="2488005"/>
            <a:ext cx="5305425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Geopandas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Matplotlib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Pandas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Seaborn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5062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3EAA-1D88-6297-4D29-04900CE1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318" y="1302854"/>
            <a:ext cx="7524564" cy="470000"/>
          </a:xfr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Tools and Technologies Used: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B44FE5-3803-253C-8426-FB50216AB381}"/>
              </a:ext>
            </a:extLst>
          </p:cNvPr>
          <p:cNvSpPr/>
          <p:nvPr/>
        </p:nvSpPr>
        <p:spPr>
          <a:xfrm>
            <a:off x="1620117" y="2277918"/>
            <a:ext cx="2133600" cy="2098964"/>
          </a:xfrm>
          <a:prstGeom prst="roundRect">
            <a:avLst>
              <a:gd name="adj" fmla="val 1806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EF8D0C-89A7-C733-6482-BAE052A8A1E7}"/>
              </a:ext>
            </a:extLst>
          </p:cNvPr>
          <p:cNvSpPr/>
          <p:nvPr/>
        </p:nvSpPr>
        <p:spPr>
          <a:xfrm>
            <a:off x="3968463" y="2277918"/>
            <a:ext cx="2133600" cy="2098964"/>
          </a:xfrm>
          <a:prstGeom prst="roundRect">
            <a:avLst>
              <a:gd name="adj" fmla="val 1806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DF68068-59AE-6979-E4E1-A6AB2E08F334}"/>
              </a:ext>
            </a:extLst>
          </p:cNvPr>
          <p:cNvSpPr/>
          <p:nvPr/>
        </p:nvSpPr>
        <p:spPr>
          <a:xfrm>
            <a:off x="6316809" y="2277918"/>
            <a:ext cx="2133600" cy="2098964"/>
          </a:xfrm>
          <a:prstGeom prst="roundRect">
            <a:avLst>
              <a:gd name="adj" fmla="val 1806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73810-0EB3-4661-98A7-5FDD6767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11098" y="2550969"/>
            <a:ext cx="1552862" cy="15528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573BBA-4D29-4B35-BFBB-F7456162A5E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76150" y="2550969"/>
            <a:ext cx="1552862" cy="1552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47EE7D-1B6B-40E4-987A-28F44B7B39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624493" y="2585602"/>
            <a:ext cx="1518230" cy="151823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F73A12C-1C35-4F3A-BA9B-341DAE67DC95}"/>
              </a:ext>
            </a:extLst>
          </p:cNvPr>
          <p:cNvSpPr/>
          <p:nvPr/>
        </p:nvSpPr>
        <p:spPr>
          <a:xfrm>
            <a:off x="8665155" y="2277918"/>
            <a:ext cx="2133600" cy="2098964"/>
          </a:xfrm>
          <a:prstGeom prst="roundRect">
            <a:avLst>
              <a:gd name="adj" fmla="val 1806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E32D56C-564B-41E5-889C-945E40EA25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665153" y="2277916"/>
            <a:ext cx="2133602" cy="213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3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3EAA-1D88-6297-4D29-04900CE1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318" y="1239888"/>
            <a:ext cx="7524564" cy="595932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Source:</a:t>
            </a:r>
            <a:endParaRPr lang="en-IN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5B8A9-A9FA-4B1B-8A83-DA6F419C5384}"/>
              </a:ext>
            </a:extLst>
          </p:cNvPr>
          <p:cNvSpPr txBox="1"/>
          <p:nvPr/>
        </p:nvSpPr>
        <p:spPr>
          <a:xfrm>
            <a:off x="2500312" y="2240355"/>
            <a:ext cx="5305425" cy="2343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Census_2011.csv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Government_hospitals.csv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Hospital.csv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Housing.csv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India_district.geojson</a:t>
            </a:r>
            <a:r>
              <a:rPr lang="en-US" sz="2000" b="1" dirty="0"/>
              <a:t>*</a:t>
            </a:r>
            <a:endParaRPr lang="en-IN" sz="2000" b="1" dirty="0"/>
          </a:p>
        </p:txBody>
      </p:sp>
      <p:pic>
        <p:nvPicPr>
          <p:cNvPr id="7" name="Graphic 6" descr="Home">
            <a:extLst>
              <a:ext uri="{FF2B5EF4-FFF2-40B4-BE49-F238E27FC236}">
                <a16:creationId xmlns:a16="http://schemas.microsoft.com/office/drawing/2014/main" id="{0B2DB053-3E68-4859-B9FB-040EA91DBE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0358" y="3693088"/>
            <a:ext cx="426575" cy="426575"/>
          </a:xfrm>
          <a:prstGeom prst="rect">
            <a:avLst/>
          </a:prstGeom>
        </p:spPr>
      </p:pic>
      <p:pic>
        <p:nvPicPr>
          <p:cNvPr id="9" name="Graphic 8" descr="Medical">
            <a:extLst>
              <a:ext uri="{FF2B5EF4-FFF2-40B4-BE49-F238E27FC236}">
                <a16:creationId xmlns:a16="http://schemas.microsoft.com/office/drawing/2014/main" id="{1D193CEB-DA22-4A49-B19F-2BA4D3EE1C8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0199" y="3266513"/>
            <a:ext cx="426575" cy="426575"/>
          </a:xfrm>
          <a:prstGeom prst="rect">
            <a:avLst/>
          </a:prstGeom>
        </p:spPr>
      </p:pic>
      <p:pic>
        <p:nvPicPr>
          <p:cNvPr id="11" name="Graphic 10" descr="Hospital">
            <a:extLst>
              <a:ext uri="{FF2B5EF4-FFF2-40B4-BE49-F238E27FC236}">
                <a16:creationId xmlns:a16="http://schemas.microsoft.com/office/drawing/2014/main" id="{6F62F193-8D07-4C5C-A0FD-40412FA54FE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4600" y="2768528"/>
            <a:ext cx="426575" cy="426575"/>
          </a:xfrm>
          <a:prstGeom prst="rect">
            <a:avLst/>
          </a:prstGeom>
        </p:spPr>
      </p:pic>
      <p:pic>
        <p:nvPicPr>
          <p:cNvPr id="13" name="Graphic 12" descr="Map with pin">
            <a:extLst>
              <a:ext uri="{FF2B5EF4-FFF2-40B4-BE49-F238E27FC236}">
                <a16:creationId xmlns:a16="http://schemas.microsoft.com/office/drawing/2014/main" id="{3C401DB3-9F46-473D-91DB-3AE6867E64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76168" y="4114778"/>
            <a:ext cx="469232" cy="469232"/>
          </a:xfrm>
          <a:prstGeom prst="rect">
            <a:avLst/>
          </a:prstGeom>
        </p:spPr>
      </p:pic>
      <p:pic>
        <p:nvPicPr>
          <p:cNvPr id="15" name="Graphic 14" descr="Users">
            <a:extLst>
              <a:ext uri="{FF2B5EF4-FFF2-40B4-BE49-F238E27FC236}">
                <a16:creationId xmlns:a16="http://schemas.microsoft.com/office/drawing/2014/main" id="{1527937F-0635-4B51-AB2F-004DC4A86FF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49593" y="2316647"/>
            <a:ext cx="426575" cy="4265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D19A2F-CA5B-4D0D-8F1A-A67374D84109}"/>
              </a:ext>
            </a:extLst>
          </p:cNvPr>
          <p:cNvSpPr txBox="1"/>
          <p:nvPr/>
        </p:nvSpPr>
        <p:spPr>
          <a:xfrm>
            <a:off x="5049593" y="6581001"/>
            <a:ext cx="7142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 </a:t>
            </a:r>
            <a:r>
              <a:rPr lang="en-US" sz="12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https://www.kaggle.com/datasets/krutarthhd/india-geojson-file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08526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0B8F-40EF-6234-08B5-0FEE8140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741425"/>
            <a:ext cx="10515600" cy="595932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Cleaning of Datasets:</a:t>
            </a:r>
            <a:endParaRPr lang="en-IN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FF7E-AE54-BCD8-5709-5A7B2E0A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Keep only relevant columns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Change columns name to make uniformity across datasets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Rename and format State/UT and District name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Change state name according to new State/UT formation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Change percentage format to actual data in housing dataset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Find and process missing data</a:t>
            </a:r>
          </a:p>
        </p:txBody>
      </p:sp>
    </p:spTree>
    <p:extLst>
      <p:ext uri="{BB962C8B-B14F-4D97-AF65-F5344CB8AC3E}">
        <p14:creationId xmlns:p14="http://schemas.microsoft.com/office/powerpoint/2010/main" val="424742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3EAA-1D88-6297-4D29-04900CE1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318" y="1239888"/>
            <a:ext cx="7524564" cy="595932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Cleaned Datasets:</a:t>
            </a:r>
            <a:endParaRPr lang="en-IN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5B8A9-A9FA-4B1B-8A83-DA6F419C5384}"/>
              </a:ext>
            </a:extLst>
          </p:cNvPr>
          <p:cNvSpPr txBox="1"/>
          <p:nvPr/>
        </p:nvSpPr>
        <p:spPr>
          <a:xfrm>
            <a:off x="2500312" y="2240355"/>
            <a:ext cx="5305425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All_hospital.csv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Census.csv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Government_hospitals.csv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Housing.csv</a:t>
            </a:r>
          </a:p>
        </p:txBody>
      </p:sp>
      <p:pic>
        <p:nvPicPr>
          <p:cNvPr id="7" name="Graphic 6" descr="Home">
            <a:extLst>
              <a:ext uri="{FF2B5EF4-FFF2-40B4-BE49-F238E27FC236}">
                <a16:creationId xmlns:a16="http://schemas.microsoft.com/office/drawing/2014/main" id="{0B2DB053-3E68-4859-B9FB-040EA91DBE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0518" y="3672768"/>
            <a:ext cx="426575" cy="426575"/>
          </a:xfrm>
          <a:prstGeom prst="rect">
            <a:avLst/>
          </a:prstGeom>
        </p:spPr>
      </p:pic>
      <p:pic>
        <p:nvPicPr>
          <p:cNvPr id="9" name="Graphic 8" descr="Medical">
            <a:extLst>
              <a:ext uri="{FF2B5EF4-FFF2-40B4-BE49-F238E27FC236}">
                <a16:creationId xmlns:a16="http://schemas.microsoft.com/office/drawing/2014/main" id="{1D193CEB-DA22-4A49-B19F-2BA4D3EE1C8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5836" y="2372433"/>
            <a:ext cx="426575" cy="426575"/>
          </a:xfrm>
          <a:prstGeom prst="rect">
            <a:avLst/>
          </a:prstGeom>
        </p:spPr>
      </p:pic>
      <p:pic>
        <p:nvPicPr>
          <p:cNvPr id="11" name="Graphic 10" descr="Hospital">
            <a:extLst>
              <a:ext uri="{FF2B5EF4-FFF2-40B4-BE49-F238E27FC236}">
                <a16:creationId xmlns:a16="http://schemas.microsoft.com/office/drawing/2014/main" id="{6F62F193-8D07-4C5C-A0FD-40412FA54FE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4760" y="3225728"/>
            <a:ext cx="426575" cy="426575"/>
          </a:xfrm>
          <a:prstGeom prst="rect">
            <a:avLst/>
          </a:prstGeom>
        </p:spPr>
      </p:pic>
      <p:pic>
        <p:nvPicPr>
          <p:cNvPr id="15" name="Graphic 14" descr="Users">
            <a:extLst>
              <a:ext uri="{FF2B5EF4-FFF2-40B4-BE49-F238E27FC236}">
                <a16:creationId xmlns:a16="http://schemas.microsoft.com/office/drawing/2014/main" id="{1527937F-0635-4B51-AB2F-004DC4A86FF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9261" y="2809313"/>
            <a:ext cx="426575" cy="4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2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8BE7F3-9999-44BE-9B84-DEC13569B0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0" y="1778000"/>
            <a:ext cx="4968240" cy="390144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412DB9-CECB-66A4-5079-E699254B8725}"/>
              </a:ext>
            </a:extLst>
          </p:cNvPr>
          <p:cNvSpPr txBox="1"/>
          <p:nvPr/>
        </p:nvSpPr>
        <p:spPr>
          <a:xfrm>
            <a:off x="6695440" y="739610"/>
            <a:ext cx="4911205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Percentage of missing data: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1A6689-8032-4A9C-B2BD-26A3F4687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309" y="1778001"/>
            <a:ext cx="4968239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90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947</Words>
  <Application>Microsoft Office PowerPoint</Application>
  <PresentationFormat>Widescreen</PresentationFormat>
  <Paragraphs>116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Helvetica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Libraries/Packages Used:</vt:lpstr>
      <vt:lpstr>Tools and Technologies Used:</vt:lpstr>
      <vt:lpstr>Data Source:</vt:lpstr>
      <vt:lpstr>Cleaning of Datasets:</vt:lpstr>
      <vt:lpstr>Cleaned Datasets:</vt:lpstr>
      <vt:lpstr>PowerPoint Presentation</vt:lpstr>
      <vt:lpstr>PowerPoint Presentation</vt:lpstr>
      <vt:lpstr>PowerPoint Presentation</vt:lpstr>
      <vt:lpstr>PowerPoint Presentation</vt:lpstr>
      <vt:lpstr>Findings from Census Data:</vt:lpstr>
      <vt:lpstr>Percentage of households that have toilet in premise</vt:lpstr>
      <vt:lpstr>State wise beds per 10k people in hospitals</vt:lpstr>
      <vt:lpstr>PowerPoint Presentation</vt:lpstr>
      <vt:lpstr>District wise households without toilet (10K) in Bihar</vt:lpstr>
      <vt:lpstr>State wise Hospitals needed to match WHO Standards</vt:lpstr>
      <vt:lpstr>PowerPoint Presentation</vt:lpstr>
      <vt:lpstr>PowerPoint Presentation</vt:lpstr>
      <vt:lpstr>PowerPoint Presentation</vt:lpstr>
      <vt:lpstr>PowerPoint Presentation</vt:lpstr>
      <vt:lpstr>Observations from Previous slide:</vt:lpstr>
      <vt:lpstr>PowerPoint Presentation</vt:lpstr>
      <vt:lpstr>PowerPoint Presentation</vt:lpstr>
      <vt:lpstr>PowerPoint Presentation</vt:lpstr>
      <vt:lpstr>Observations from Previous slide:</vt:lpstr>
      <vt:lpstr>PowerPoint Presentation</vt:lpstr>
      <vt:lpstr>Observations from Previous slide: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Jackson</dc:creator>
  <cp:lastModifiedBy>miles</cp:lastModifiedBy>
  <cp:revision>67</cp:revision>
  <dcterms:created xsi:type="dcterms:W3CDTF">2022-12-05T10:10:22Z</dcterms:created>
  <dcterms:modified xsi:type="dcterms:W3CDTF">2023-03-17T04:53:01Z</dcterms:modified>
</cp:coreProperties>
</file>